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9" r:id="rId9"/>
    <p:sldId id="264" r:id="rId10"/>
    <p:sldId id="265" r:id="rId11"/>
    <p:sldId id="266" r:id="rId12"/>
    <p:sldId id="278" r:id="rId13"/>
    <p:sldId id="267" r:id="rId14"/>
    <p:sldId id="268" r:id="rId15"/>
    <p:sldId id="279" r:id="rId16"/>
    <p:sldId id="270" r:id="rId17"/>
    <p:sldId id="280" r:id="rId18"/>
    <p:sldId id="271" r:id="rId19"/>
    <p:sldId id="276" r:id="rId20"/>
    <p:sldId id="272" r:id="rId21"/>
    <p:sldId id="277" r:id="rId22"/>
    <p:sldId id="281" r:id="rId23"/>
    <p:sldId id="273" r:id="rId24"/>
    <p:sldId id="274" r:id="rId25"/>
    <p:sldId id="275" r:id="rId26"/>
    <p:sldId id="282" r:id="rId27"/>
    <p:sldId id="284" r:id="rId28"/>
    <p:sldId id="285"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7" d="100"/>
          <a:sy n="87" d="100"/>
        </p:scale>
        <p:origin x="97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fr-FR"/>
              <a:t>Modifiez le style du titre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1/20/2018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fr-FR"/>
              <a:t>Modifiez le style du titre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1/20/2018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fr-FR"/>
              <a:t>Modifiez le style du titre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1/20/2018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fr-FR"/>
              <a:t>Modifiez le style du titre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1/20/2018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fr-FR"/>
              <a:t>Modifiez le style du titre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fr-FR"/>
              <a:t>Modifiez le style du titre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1/20/2018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fr-FR"/>
              <a:t>Modifiez le style du titre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1/20/2018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fr-FR"/>
              <a:t>Modifiez le style du titre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85800" y="3132666"/>
            <a:ext cx="5311775" cy="308601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0" y="3132666"/>
            <a:ext cx="5334000" cy="308601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fr-FR"/>
              <a:t>Modifiez le style du titre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1/20/2018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282845-C5CF-488B-B691-848446234688}"/>
              </a:ext>
            </a:extLst>
          </p:cNvPr>
          <p:cNvSpPr>
            <a:spLocks noGrp="1"/>
          </p:cNvSpPr>
          <p:nvPr>
            <p:ph type="ctrTitle"/>
          </p:nvPr>
        </p:nvSpPr>
        <p:spPr>
          <a:xfrm>
            <a:off x="-1679944" y="-1090670"/>
            <a:ext cx="14364586" cy="6555036"/>
          </a:xfrm>
        </p:spPr>
        <p:txBody>
          <a:bodyPr>
            <a:normAutofit/>
          </a:bodyPr>
          <a:lstStyle/>
          <a:p>
            <a:pPr algn="ctr"/>
            <a:r>
              <a:rPr lang="fr-FR" sz="9600" dirty="0"/>
              <a:t>Joie et liberté</a:t>
            </a:r>
            <a:br>
              <a:rPr lang="fr-FR" dirty="0"/>
            </a:br>
            <a:br>
              <a:rPr lang="fr-FR" dirty="0"/>
            </a:br>
            <a:r>
              <a:rPr lang="fr-FR" dirty="0"/>
              <a:t>	Spinoza et Bergson</a:t>
            </a:r>
            <a:br>
              <a:rPr lang="fr-FR" dirty="0"/>
            </a:br>
            <a:r>
              <a:rPr lang="fr-FR" dirty="0"/>
              <a:t>														</a:t>
            </a:r>
            <a:r>
              <a:rPr lang="fr-FR" sz="2400" b="1" dirty="0">
                <a:solidFill>
                  <a:srgbClr val="00B0F0"/>
                </a:solidFill>
              </a:rPr>
              <a:t>	Lionel Astesiano</a:t>
            </a:r>
          </a:p>
        </p:txBody>
      </p:sp>
    </p:spTree>
    <p:extLst>
      <p:ext uri="{BB962C8B-B14F-4D97-AF65-F5344CB8AC3E}">
        <p14:creationId xmlns:p14="http://schemas.microsoft.com/office/powerpoint/2010/main" val="2619490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F31074E-539E-4BFD-A20F-0F267A7C13E4}"/>
              </a:ext>
            </a:extLst>
          </p:cNvPr>
          <p:cNvSpPr>
            <a:spLocks noGrp="1"/>
          </p:cNvSpPr>
          <p:nvPr>
            <p:ph idx="1"/>
          </p:nvPr>
        </p:nvSpPr>
        <p:spPr>
          <a:xfrm>
            <a:off x="0" y="276447"/>
            <a:ext cx="12192000" cy="6358270"/>
          </a:xfrm>
        </p:spPr>
        <p:txBody>
          <a:bodyPr/>
          <a:lstStyle/>
          <a:p>
            <a:pPr marL="0" indent="0" algn="just">
              <a:buNone/>
            </a:pPr>
            <a:endParaRPr lang="fr-FR" sz="3600" b="1" dirty="0"/>
          </a:p>
          <a:p>
            <a:pPr marL="0" indent="0" algn="just">
              <a:buNone/>
            </a:pPr>
            <a:r>
              <a:rPr lang="fr-FR" sz="3600" b="1" dirty="0"/>
              <a:t>Le remède :</a:t>
            </a:r>
          </a:p>
          <a:p>
            <a:pPr marL="0" indent="0" algn="just">
              <a:buNone/>
            </a:pPr>
            <a:r>
              <a:rPr lang="fr-FR" sz="3600" b="1" dirty="0"/>
              <a:t>Transformer les passions tristes en passions joyeuses </a:t>
            </a:r>
            <a:endParaRPr lang="fr-FR" sz="3600" dirty="0"/>
          </a:p>
          <a:p>
            <a:pPr marL="0" indent="0" algn="just">
              <a:buNone/>
            </a:pPr>
            <a:endParaRPr lang="fr-FR" sz="3600" b="1" dirty="0"/>
          </a:p>
          <a:p>
            <a:pPr marL="0" indent="0" algn="just">
              <a:buNone/>
            </a:pPr>
            <a:r>
              <a:rPr lang="fr-FR" sz="2800" b="1" dirty="0"/>
              <a:t>l'exemple des désir excessifs</a:t>
            </a:r>
          </a:p>
          <a:p>
            <a:pPr marL="0" indent="0" algn="just">
              <a:buNone/>
            </a:pPr>
            <a:endParaRPr lang="fr-FR" sz="2800" b="1" dirty="0"/>
          </a:p>
          <a:p>
            <a:pPr marL="0" indent="0" algn="ctr">
              <a:buNone/>
            </a:pPr>
            <a:r>
              <a:rPr lang="fr-FR" sz="3200" dirty="0"/>
              <a:t>« En ordonnant nos pensées et nos images 				nous devons toujours prêter attention  						à ce qu’il y a de bon en chaque chose 						afin qu’ainsi nous soyons toujours déterminés 			à agir par un affect de joie » </a:t>
            </a:r>
          </a:p>
        </p:txBody>
      </p:sp>
    </p:spTree>
    <p:extLst>
      <p:ext uri="{BB962C8B-B14F-4D97-AF65-F5344CB8AC3E}">
        <p14:creationId xmlns:p14="http://schemas.microsoft.com/office/powerpoint/2010/main" val="2479640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F31074E-539E-4BFD-A20F-0F267A7C13E4}"/>
              </a:ext>
            </a:extLst>
          </p:cNvPr>
          <p:cNvSpPr>
            <a:spLocks noGrp="1"/>
          </p:cNvSpPr>
          <p:nvPr>
            <p:ph idx="1"/>
          </p:nvPr>
        </p:nvSpPr>
        <p:spPr>
          <a:xfrm>
            <a:off x="-95693" y="382772"/>
            <a:ext cx="12287693" cy="6251945"/>
          </a:xfrm>
        </p:spPr>
        <p:txBody>
          <a:bodyPr/>
          <a:lstStyle/>
          <a:p>
            <a:pPr marL="0" indent="0" algn="ctr">
              <a:buNone/>
            </a:pPr>
            <a:endParaRPr lang="fr-FR" sz="3600" b="1" dirty="0"/>
          </a:p>
          <a:p>
            <a:pPr marL="0" indent="0" algn="ctr">
              <a:buNone/>
            </a:pPr>
            <a:r>
              <a:rPr lang="fr-FR" sz="4400" b="1" dirty="0"/>
              <a:t>Connaître l'essence adéquate de nos désirs </a:t>
            </a:r>
          </a:p>
          <a:p>
            <a:pPr marL="0" indent="0" algn="ctr">
              <a:buNone/>
            </a:pPr>
            <a:endParaRPr lang="fr-FR" sz="4400" b="1" dirty="0"/>
          </a:p>
          <a:p>
            <a:pPr marL="0" indent="0" algn="ctr">
              <a:buNone/>
            </a:pPr>
            <a:r>
              <a:rPr lang="fr-FR" sz="3200" b="1" dirty="0"/>
              <a:t>Une pensée de la vie et non de la mort</a:t>
            </a:r>
          </a:p>
          <a:p>
            <a:pPr marL="0" indent="0" algn="ctr">
              <a:buNone/>
            </a:pPr>
            <a:endParaRPr lang="fr-FR" sz="4000" b="1" dirty="0"/>
          </a:p>
          <a:p>
            <a:pPr marL="0" indent="0" algn="ctr">
              <a:buNone/>
            </a:pPr>
            <a:endParaRPr lang="fr-FR" sz="4000" b="1" dirty="0"/>
          </a:p>
          <a:p>
            <a:pPr marL="0" indent="0" algn="just">
              <a:buNone/>
            </a:pPr>
            <a:r>
              <a:rPr lang="fr-FR" sz="3600" dirty="0"/>
              <a:t>« L’homme libre ne pense à rien moins qu’à la mort 	et sa sagesse est une méditation non de la mort 										mais de la vie » </a:t>
            </a:r>
          </a:p>
          <a:p>
            <a:pPr marL="0" indent="0" algn="ctr">
              <a:buNone/>
            </a:pPr>
            <a:endParaRPr lang="fr-FR" sz="3600" b="1" dirty="0"/>
          </a:p>
        </p:txBody>
      </p:sp>
    </p:spTree>
    <p:extLst>
      <p:ext uri="{BB962C8B-B14F-4D97-AF65-F5344CB8AC3E}">
        <p14:creationId xmlns:p14="http://schemas.microsoft.com/office/powerpoint/2010/main" val="3338696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6CE96C-D221-453D-A62E-8A8AC5A60380}"/>
              </a:ext>
            </a:extLst>
          </p:cNvPr>
          <p:cNvSpPr>
            <a:spLocks noGrp="1"/>
          </p:cNvSpPr>
          <p:nvPr>
            <p:ph type="title"/>
          </p:nvPr>
        </p:nvSpPr>
        <p:spPr>
          <a:xfrm>
            <a:off x="0" y="764372"/>
            <a:ext cx="12057321" cy="5317451"/>
          </a:xfrm>
        </p:spPr>
        <p:txBody>
          <a:bodyPr>
            <a:normAutofit/>
          </a:bodyPr>
          <a:lstStyle/>
          <a:p>
            <a:pPr algn="ctr"/>
            <a:r>
              <a:rPr lang="fr-FR" dirty="0"/>
              <a:t>Les désirs tristes sont néfastes :</a:t>
            </a:r>
            <a:br>
              <a:rPr lang="fr-FR" dirty="0"/>
            </a:br>
            <a:br>
              <a:rPr lang="fr-FR" dirty="0"/>
            </a:br>
            <a:r>
              <a:rPr lang="fr-FR" dirty="0"/>
              <a:t>non conformes à l’essence du désir</a:t>
            </a:r>
            <a:br>
              <a:rPr lang="fr-FR" dirty="0"/>
            </a:br>
            <a:br>
              <a:rPr lang="fr-FR" dirty="0"/>
            </a:br>
            <a:r>
              <a:rPr lang="fr-FR" sz="2000" dirty="0"/>
              <a:t>L’exemple de </a:t>
            </a:r>
            <a:r>
              <a:rPr lang="fr-FR" sz="2000"/>
              <a:t>la colère</a:t>
            </a:r>
            <a:endParaRPr lang="fr-FR" dirty="0"/>
          </a:p>
        </p:txBody>
      </p:sp>
    </p:spTree>
    <p:extLst>
      <p:ext uri="{BB962C8B-B14F-4D97-AF65-F5344CB8AC3E}">
        <p14:creationId xmlns:p14="http://schemas.microsoft.com/office/powerpoint/2010/main" val="3977761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F31074E-539E-4BFD-A20F-0F267A7C13E4}"/>
              </a:ext>
            </a:extLst>
          </p:cNvPr>
          <p:cNvSpPr>
            <a:spLocks noGrp="1"/>
          </p:cNvSpPr>
          <p:nvPr>
            <p:ph idx="1"/>
          </p:nvPr>
        </p:nvSpPr>
        <p:spPr>
          <a:xfrm>
            <a:off x="0" y="-85060"/>
            <a:ext cx="12192000" cy="6943060"/>
          </a:xfrm>
        </p:spPr>
        <p:txBody>
          <a:bodyPr/>
          <a:lstStyle/>
          <a:p>
            <a:pPr marL="0" indent="0" algn="ctr">
              <a:buNone/>
            </a:pPr>
            <a:endParaRPr lang="fr-FR" sz="3600" b="1" dirty="0"/>
          </a:p>
          <a:p>
            <a:pPr marL="0" indent="0" algn="ctr">
              <a:buNone/>
            </a:pPr>
            <a:r>
              <a:rPr lang="fr-FR" sz="4800" b="1" dirty="0"/>
              <a:t>Le désir est puissance et joie </a:t>
            </a:r>
          </a:p>
          <a:p>
            <a:pPr marL="0" indent="0" algn="ctr">
              <a:buNone/>
            </a:pPr>
            <a:r>
              <a:rPr lang="fr-FR" sz="4800" b="1" dirty="0"/>
              <a:t>en tant qu’il est un désir créateur</a:t>
            </a:r>
          </a:p>
          <a:p>
            <a:pPr marL="0" indent="0" algn="ctr">
              <a:buNone/>
            </a:pPr>
            <a:endParaRPr lang="fr-FR" sz="4800" b="1" dirty="0"/>
          </a:p>
          <a:p>
            <a:pPr marL="0" indent="0" algn="ctr">
              <a:buNone/>
            </a:pPr>
            <a:r>
              <a:rPr lang="fr-FR" sz="4400" b="1" dirty="0"/>
              <a:t>Le désir précède et crée les valeurs</a:t>
            </a:r>
          </a:p>
          <a:p>
            <a:pPr marL="0" indent="0" algn="ctr">
              <a:buNone/>
            </a:pPr>
            <a:endParaRPr lang="fr-FR" sz="4400" b="1" dirty="0"/>
          </a:p>
          <a:p>
            <a:pPr marL="0" indent="0" algn="just">
              <a:buNone/>
            </a:pPr>
            <a:r>
              <a:rPr lang="fr-FR" sz="2400" dirty="0"/>
              <a:t>« Nous ne nous efforçons pas vers quelque objet, nous ne le voulons, ne le poursuivons, ni ne le désirons pas parce que nous jugeons qu’il est un bien, 		mais au contraire nous ne jugeons qu’un objet est un bien 			que parce que nous nous efforçons vers lui, parce que nous le voulons, 							le poursuivons et le désirons » </a:t>
            </a:r>
            <a:endParaRPr lang="fr-FR" sz="2400" b="1" dirty="0"/>
          </a:p>
          <a:p>
            <a:pPr marL="0" indent="0" algn="ctr">
              <a:buNone/>
            </a:pPr>
            <a:endParaRPr lang="fr-FR" sz="3600" b="1" dirty="0"/>
          </a:p>
        </p:txBody>
      </p:sp>
    </p:spTree>
    <p:extLst>
      <p:ext uri="{BB962C8B-B14F-4D97-AF65-F5344CB8AC3E}">
        <p14:creationId xmlns:p14="http://schemas.microsoft.com/office/powerpoint/2010/main" val="3402266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F31074E-539E-4BFD-A20F-0F267A7C13E4}"/>
              </a:ext>
            </a:extLst>
          </p:cNvPr>
          <p:cNvSpPr>
            <a:spLocks noGrp="1"/>
          </p:cNvSpPr>
          <p:nvPr>
            <p:ph idx="1"/>
          </p:nvPr>
        </p:nvSpPr>
        <p:spPr>
          <a:xfrm>
            <a:off x="0" y="-85060"/>
            <a:ext cx="12192000" cy="6943060"/>
          </a:xfrm>
        </p:spPr>
        <p:txBody>
          <a:bodyPr/>
          <a:lstStyle/>
          <a:p>
            <a:pPr marL="0" indent="0" algn="ctr">
              <a:buNone/>
            </a:pPr>
            <a:endParaRPr lang="fr-FR" sz="3600" b="1" dirty="0"/>
          </a:p>
          <a:p>
            <a:pPr marL="0" indent="0" algn="ctr">
              <a:buNone/>
            </a:pPr>
            <a:endParaRPr lang="fr-FR" sz="3600" b="1" dirty="0"/>
          </a:p>
          <a:p>
            <a:pPr marL="0" indent="0" algn="ctr">
              <a:buNone/>
            </a:pPr>
            <a:endParaRPr lang="fr-FR" sz="3600" b="1" dirty="0"/>
          </a:p>
          <a:p>
            <a:pPr marL="0" indent="0" algn="ctr">
              <a:buNone/>
            </a:pPr>
            <a:r>
              <a:rPr lang="fr-FR" sz="3600" b="1" dirty="0"/>
              <a:t>		</a:t>
            </a:r>
            <a:r>
              <a:rPr lang="fr-FR" sz="4800" b="1" dirty="0"/>
              <a:t>Le renversement subjectiviste 							des valeurs : 				</a:t>
            </a:r>
          </a:p>
          <a:p>
            <a:pPr marL="0" indent="0" algn="ctr">
              <a:buNone/>
            </a:pPr>
            <a:endParaRPr lang="fr-FR" sz="4800" b="1" dirty="0"/>
          </a:p>
          <a:p>
            <a:pPr marL="0" indent="0" algn="ctr">
              <a:buNone/>
            </a:pPr>
            <a:r>
              <a:rPr lang="fr-FR" sz="4800" b="1" dirty="0"/>
              <a:t>contre la théologie et la morale</a:t>
            </a:r>
          </a:p>
        </p:txBody>
      </p:sp>
    </p:spTree>
    <p:extLst>
      <p:ext uri="{BB962C8B-B14F-4D97-AF65-F5344CB8AC3E}">
        <p14:creationId xmlns:p14="http://schemas.microsoft.com/office/powerpoint/2010/main" val="313105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EE3712-9C7F-4198-A63F-A8FDEAF65215}"/>
              </a:ext>
            </a:extLst>
          </p:cNvPr>
          <p:cNvSpPr>
            <a:spLocks noGrp="1"/>
          </p:cNvSpPr>
          <p:nvPr>
            <p:ph type="title"/>
          </p:nvPr>
        </p:nvSpPr>
        <p:spPr>
          <a:xfrm>
            <a:off x="0" y="550844"/>
            <a:ext cx="12192000" cy="5321146"/>
          </a:xfrm>
        </p:spPr>
        <p:txBody>
          <a:bodyPr/>
          <a:lstStyle/>
          <a:p>
            <a:pPr algn="ctr"/>
            <a:r>
              <a:rPr lang="fr-FR" sz="2800" dirty="0"/>
              <a:t>LE prologue du </a:t>
            </a:r>
            <a:br>
              <a:rPr lang="fr-FR" dirty="0"/>
            </a:br>
            <a:r>
              <a:rPr lang="fr-FR" i="1" dirty="0"/>
              <a:t>Traité de la réforme de l’entendement </a:t>
            </a:r>
            <a:r>
              <a:rPr lang="fr-FR" dirty="0"/>
              <a:t>:</a:t>
            </a:r>
            <a:br>
              <a:rPr lang="fr-FR" dirty="0"/>
            </a:br>
            <a:br>
              <a:rPr lang="fr-FR" dirty="0"/>
            </a:br>
            <a:r>
              <a:rPr lang="fr-FR" dirty="0"/>
              <a:t>	« une joie continue et suprême 								pour l’éternité »</a:t>
            </a:r>
            <a:br>
              <a:rPr lang="fr-FR" dirty="0"/>
            </a:br>
            <a:endParaRPr lang="fr-FR" dirty="0"/>
          </a:p>
        </p:txBody>
      </p:sp>
    </p:spTree>
    <p:extLst>
      <p:ext uri="{BB962C8B-B14F-4D97-AF65-F5344CB8AC3E}">
        <p14:creationId xmlns:p14="http://schemas.microsoft.com/office/powerpoint/2010/main" val="1964798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AAD93EA-6696-41A0-9CE5-E506CD4B07C9}"/>
              </a:ext>
            </a:extLst>
          </p:cNvPr>
          <p:cNvSpPr>
            <a:spLocks noGrp="1"/>
          </p:cNvSpPr>
          <p:nvPr>
            <p:ph idx="1"/>
          </p:nvPr>
        </p:nvSpPr>
        <p:spPr>
          <a:xfrm>
            <a:off x="0" y="159488"/>
            <a:ext cx="12192000" cy="6698511"/>
          </a:xfrm>
        </p:spPr>
        <p:txBody>
          <a:bodyPr>
            <a:normAutofit/>
          </a:bodyPr>
          <a:lstStyle/>
          <a:p>
            <a:pPr algn="just"/>
            <a:endParaRPr lang="fr-FR" sz="3600" dirty="0"/>
          </a:p>
          <a:p>
            <a:pPr algn="just"/>
            <a:r>
              <a:rPr lang="fr-FR" sz="3600" dirty="0"/>
              <a:t>« Par bien, j’entends ici tout genre de joie, et de plus tout ce qui y contribue, et surtout ce qui donne satisfaction au regret, quel qu’il soit. Et par mal, tout genre de tristesse, et surtout ce qui déçoit le regret »</a:t>
            </a:r>
          </a:p>
          <a:p>
            <a:pPr algn="just"/>
            <a:endParaRPr lang="fr-FR" sz="3600" dirty="0"/>
          </a:p>
          <a:p>
            <a:pPr algn="just"/>
            <a:r>
              <a:rPr lang="fr-FR" sz="3600" dirty="0"/>
              <a:t>« Tout ce à quoi s’efforcera 									l’homme affecté de tristesse, 								c’est d’éloigner la tristesse » </a:t>
            </a:r>
          </a:p>
          <a:p>
            <a:pPr algn="just"/>
            <a:endParaRPr lang="fr-FR" sz="3600" dirty="0"/>
          </a:p>
          <a:p>
            <a:pPr algn="just"/>
            <a:r>
              <a:rPr lang="fr-FR" sz="3600" dirty="0"/>
              <a:t>« L’homme affecté de joie ne désire rien d’autre 							que la conserver »</a:t>
            </a:r>
          </a:p>
        </p:txBody>
      </p:sp>
    </p:spTree>
    <p:extLst>
      <p:ext uri="{BB962C8B-B14F-4D97-AF65-F5344CB8AC3E}">
        <p14:creationId xmlns:p14="http://schemas.microsoft.com/office/powerpoint/2010/main" val="2450911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AAD93EA-6696-41A0-9CE5-E506CD4B07C9}"/>
              </a:ext>
            </a:extLst>
          </p:cNvPr>
          <p:cNvSpPr>
            <a:spLocks noGrp="1"/>
          </p:cNvSpPr>
          <p:nvPr>
            <p:ph idx="1"/>
          </p:nvPr>
        </p:nvSpPr>
        <p:spPr>
          <a:xfrm>
            <a:off x="0" y="159488"/>
            <a:ext cx="12192000" cy="6698511"/>
          </a:xfrm>
        </p:spPr>
        <p:txBody>
          <a:bodyPr>
            <a:normAutofit/>
          </a:bodyPr>
          <a:lstStyle/>
          <a:p>
            <a:pPr algn="just">
              <a:spcAft>
                <a:spcPts val="0"/>
              </a:spcAft>
            </a:pPr>
            <a:endParaRPr lang="fr-FR" sz="36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fr-FR" sz="3600" dirty="0">
                <a:latin typeface="Calibri" panose="020F0502020204030204" pitchFamily="34" charset="0"/>
                <a:ea typeface="Calibri" panose="020F0502020204030204" pitchFamily="34" charset="0"/>
                <a:cs typeface="Times New Roman" panose="02020603050405020304" pitchFamily="18" charset="0"/>
              </a:rPr>
              <a:t>Prop. LIII : « Quand l’Esprit se contemple lui-même, ainsi que sa puissance d’agir, il est joyeux et d’autant plus qu’il s’imagine plus distinctement, ainsi que sa puissance d’agir ».</a:t>
            </a:r>
          </a:p>
          <a:p>
            <a:pPr algn="just">
              <a:spcAft>
                <a:spcPts val="0"/>
              </a:spcAft>
            </a:pPr>
            <a:endParaRPr lang="fr-FR" sz="36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fr-FR" sz="3600" dirty="0">
                <a:latin typeface="Calibri" panose="020F0502020204030204" pitchFamily="34" charset="0"/>
                <a:ea typeface="Calibri" panose="020F0502020204030204" pitchFamily="34" charset="0"/>
                <a:cs typeface="Times New Roman" panose="02020603050405020304" pitchFamily="18" charset="0"/>
              </a:rPr>
              <a:t>Prop. LIV : « L’Esprit s’efforce de n’imaginer 								que ce qui pose sa puissance d’agir ».</a:t>
            </a:r>
          </a:p>
          <a:p>
            <a:endParaRPr lang="fr-FR" sz="3600" dirty="0">
              <a:latin typeface="Calibri" panose="020F0502020204030204" pitchFamily="34" charset="0"/>
              <a:ea typeface="Calibri" panose="020F0502020204030204" pitchFamily="34" charset="0"/>
              <a:cs typeface="Times New Roman" panose="02020603050405020304" pitchFamily="18" charset="0"/>
            </a:endParaRPr>
          </a:p>
          <a:p>
            <a:r>
              <a:rPr lang="fr-FR" sz="3600" dirty="0">
                <a:latin typeface="Calibri" panose="020F0502020204030204" pitchFamily="34" charset="0"/>
                <a:ea typeface="Calibri" panose="020F0502020204030204" pitchFamily="34" charset="0"/>
                <a:cs typeface="Times New Roman" panose="02020603050405020304" pitchFamily="18" charset="0"/>
              </a:rPr>
              <a:t>Prop. LV : « Quand l’Esprit imagine son impuissance, 								par là même il est triste »</a:t>
            </a:r>
            <a:endParaRPr lang="fr-FR" sz="3600" dirty="0"/>
          </a:p>
        </p:txBody>
      </p:sp>
    </p:spTree>
    <p:extLst>
      <p:ext uri="{BB962C8B-B14F-4D97-AF65-F5344CB8AC3E}">
        <p14:creationId xmlns:p14="http://schemas.microsoft.com/office/powerpoint/2010/main" val="2491376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AAD93EA-6696-41A0-9CE5-E506CD4B07C9}"/>
              </a:ext>
            </a:extLst>
          </p:cNvPr>
          <p:cNvSpPr>
            <a:spLocks noGrp="1"/>
          </p:cNvSpPr>
          <p:nvPr>
            <p:ph idx="1"/>
          </p:nvPr>
        </p:nvSpPr>
        <p:spPr>
          <a:xfrm>
            <a:off x="0" y="159488"/>
            <a:ext cx="12192000" cy="6698511"/>
          </a:xfrm>
        </p:spPr>
        <p:txBody>
          <a:bodyPr>
            <a:normAutofit/>
          </a:bodyPr>
          <a:lstStyle/>
          <a:p>
            <a:pPr algn="just"/>
            <a:endParaRPr lang="fr-FR" sz="3600" dirty="0"/>
          </a:p>
          <a:p>
            <a:pPr algn="just"/>
            <a:endParaRPr lang="fr-FR" sz="3600" dirty="0"/>
          </a:p>
          <a:p>
            <a:pPr algn="just"/>
            <a:endParaRPr lang="fr-FR" sz="3600" dirty="0"/>
          </a:p>
          <a:p>
            <a:pPr algn="just"/>
            <a:r>
              <a:rPr lang="fr-FR" sz="4000" dirty="0"/>
              <a:t>« la joie directement, n’est pas mauvaise, 											mais bonne ; </a:t>
            </a:r>
          </a:p>
          <a:p>
            <a:pPr algn="just"/>
            <a:endParaRPr lang="fr-FR" sz="4000" dirty="0"/>
          </a:p>
          <a:p>
            <a:pPr marL="0" indent="0" algn="just">
              <a:buNone/>
            </a:pPr>
            <a:r>
              <a:rPr lang="fr-FR" sz="4000" dirty="0"/>
              <a:t>	et la tristesse est, au contraire, 										directement mauvaise »</a:t>
            </a:r>
          </a:p>
        </p:txBody>
      </p:sp>
    </p:spTree>
    <p:extLst>
      <p:ext uri="{BB962C8B-B14F-4D97-AF65-F5344CB8AC3E}">
        <p14:creationId xmlns:p14="http://schemas.microsoft.com/office/powerpoint/2010/main" val="1384080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AAD93EA-6696-41A0-9CE5-E506CD4B07C9}"/>
              </a:ext>
            </a:extLst>
          </p:cNvPr>
          <p:cNvSpPr>
            <a:spLocks noGrp="1"/>
          </p:cNvSpPr>
          <p:nvPr>
            <p:ph idx="1"/>
          </p:nvPr>
        </p:nvSpPr>
        <p:spPr>
          <a:xfrm>
            <a:off x="0" y="648586"/>
            <a:ext cx="12192000" cy="6209413"/>
          </a:xfrm>
        </p:spPr>
        <p:txBody>
          <a:bodyPr>
            <a:normAutofit/>
          </a:bodyPr>
          <a:lstStyle/>
          <a:p>
            <a:pPr algn="just"/>
            <a:r>
              <a:rPr lang="fr-FR" sz="4800" i="1" u="sng" dirty="0"/>
              <a:t>Ethique</a:t>
            </a:r>
            <a:r>
              <a:rPr lang="fr-FR" sz="4800" dirty="0"/>
              <a:t>, IV, prop.45, scolie </a:t>
            </a:r>
          </a:p>
          <a:p>
            <a:pPr algn="just"/>
            <a:endParaRPr lang="fr-FR" sz="4800" dirty="0"/>
          </a:p>
          <a:p>
            <a:pPr algn="just"/>
            <a:r>
              <a:rPr lang="fr-FR" sz="4800" dirty="0"/>
              <a:t>« Entre la moquerie (dont j'ai dit qu'elle était mauvaise dans le corollaire 1) et le rire, je reconnais une grande différence ; car le rire, comme le jeu, est une joie pure ; par conséquent il ne peut avoir d'excès et de soi il est bon. </a:t>
            </a:r>
          </a:p>
        </p:txBody>
      </p:sp>
    </p:spTree>
    <p:extLst>
      <p:ext uri="{BB962C8B-B14F-4D97-AF65-F5344CB8AC3E}">
        <p14:creationId xmlns:p14="http://schemas.microsoft.com/office/powerpoint/2010/main" val="1165783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1E8320-FA30-4F00-A056-3E3DB1DB00F9}"/>
              </a:ext>
            </a:extLst>
          </p:cNvPr>
          <p:cNvSpPr>
            <a:spLocks noGrp="1"/>
          </p:cNvSpPr>
          <p:nvPr>
            <p:ph type="ctrTitle"/>
          </p:nvPr>
        </p:nvSpPr>
        <p:spPr>
          <a:xfrm>
            <a:off x="0" y="341523"/>
            <a:ext cx="11972646" cy="4450814"/>
          </a:xfrm>
        </p:spPr>
        <p:txBody>
          <a:bodyPr>
            <a:normAutofit fontScale="90000"/>
          </a:bodyPr>
          <a:lstStyle/>
          <a:p>
            <a:pPr algn="ctr"/>
            <a:r>
              <a:rPr lang="fr-FR" dirty="0"/>
              <a:t>Spinoza :</a:t>
            </a:r>
            <a:br>
              <a:rPr lang="fr-FR" dirty="0"/>
            </a:br>
            <a:br>
              <a:rPr lang="fr-FR" dirty="0"/>
            </a:br>
            <a:r>
              <a:rPr lang="fr-FR" sz="4800" dirty="0"/>
              <a:t>Qu’est-ce que la joie 	?</a:t>
            </a:r>
            <a:br>
              <a:rPr lang="fr-FR" sz="4800" dirty="0"/>
            </a:br>
            <a:br>
              <a:rPr lang="fr-FR" dirty="0"/>
            </a:br>
            <a:br>
              <a:rPr lang="fr-FR" dirty="0"/>
            </a:br>
            <a:r>
              <a:rPr lang="fr-FR" dirty="0"/>
              <a:t>« </a:t>
            </a:r>
            <a:r>
              <a:rPr lang="fr-FR" sz="3200" dirty="0"/>
              <a:t>Le désir est l’essence de l’homme »</a:t>
            </a:r>
          </a:p>
        </p:txBody>
      </p:sp>
    </p:spTree>
    <p:extLst>
      <p:ext uri="{BB962C8B-B14F-4D97-AF65-F5344CB8AC3E}">
        <p14:creationId xmlns:p14="http://schemas.microsoft.com/office/powerpoint/2010/main" val="3962794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AAD93EA-6696-41A0-9CE5-E506CD4B07C9}"/>
              </a:ext>
            </a:extLst>
          </p:cNvPr>
          <p:cNvSpPr>
            <a:spLocks noGrp="1"/>
          </p:cNvSpPr>
          <p:nvPr>
            <p:ph idx="1"/>
          </p:nvPr>
        </p:nvSpPr>
        <p:spPr>
          <a:xfrm>
            <a:off x="0" y="-148855"/>
            <a:ext cx="12192000" cy="6857999"/>
          </a:xfrm>
        </p:spPr>
        <p:txBody>
          <a:bodyPr>
            <a:normAutofit/>
          </a:bodyPr>
          <a:lstStyle/>
          <a:p>
            <a:pPr algn="just"/>
            <a:endParaRPr lang="fr-FR" sz="3600" dirty="0"/>
          </a:p>
          <a:p>
            <a:pPr marL="0" indent="0" algn="just">
              <a:buNone/>
            </a:pPr>
            <a:r>
              <a:rPr lang="fr-FR" sz="3600" dirty="0"/>
              <a:t>	Il n’y a certainement qu’une torve et triste superstition pour interdire qu’on prenne du plaisir. Car en quoi est-il plus convenable d’éteindre la faim et la soif que de chasser la mélancolie ? Il n’y a ni Dieu ni personne, à moins d’un envieux, pour prendre plaisir à mon impuissance et à ma peine, et pour nous tenir pour vertu les larmes, les sanglots, la crainte et les autres choses de ce genre qui marquent une âme impuissante . Au contraire, plus nous avons de joie, plus nous acquérons de perfection ; en d'autres termes, plus nous participons nécessairement à la nature divine.</a:t>
            </a:r>
          </a:p>
        </p:txBody>
      </p:sp>
    </p:spTree>
    <p:extLst>
      <p:ext uri="{BB962C8B-B14F-4D97-AF65-F5344CB8AC3E}">
        <p14:creationId xmlns:p14="http://schemas.microsoft.com/office/powerpoint/2010/main" val="3049598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AAD93EA-6696-41A0-9CE5-E506CD4B07C9}"/>
              </a:ext>
            </a:extLst>
          </p:cNvPr>
          <p:cNvSpPr>
            <a:spLocks noGrp="1"/>
          </p:cNvSpPr>
          <p:nvPr>
            <p:ph idx="1"/>
          </p:nvPr>
        </p:nvSpPr>
        <p:spPr>
          <a:xfrm>
            <a:off x="0" y="106326"/>
            <a:ext cx="12192000" cy="6751673"/>
          </a:xfrm>
        </p:spPr>
        <p:txBody>
          <a:bodyPr>
            <a:normAutofit lnSpcReduction="10000"/>
          </a:bodyPr>
          <a:lstStyle/>
          <a:p>
            <a:pPr algn="just"/>
            <a:endParaRPr lang="fr-FR" sz="3200" dirty="0"/>
          </a:p>
          <a:p>
            <a:pPr algn="just"/>
            <a:r>
              <a:rPr lang="fr-FR" sz="3200" dirty="0"/>
              <a:t>Il est donc d'un homme sage d'user des choses de la vie et d'en jouir autant que possible (pourvu que cela n'aille pas jusqu'au dégoût, car alors ce n'est plus jouir). Oui, il est d'un homme sage de se réparer par une nourriture modérée et agréable, de charmer ses sens du parfum et de l'éclat verdoyant des plantes, d'orner même son vêtement, de jouir de la musique, des jeux, des spectacles et de tous les divertissements que chacun peut se donner sans dommage pour personne. </a:t>
            </a:r>
          </a:p>
          <a:p>
            <a:pPr algn="just"/>
            <a:r>
              <a:rPr lang="fr-FR" sz="3200" dirty="0"/>
              <a:t>En effet, le corps humain se compose de plusieurs parties de différente nature, qui ont continuellement besoin d'aliments nouveaux et variés, afin que le corps tout entier soit plus propre à toutes les fonctions qui résultent de sa nature, et par suite, afin que l'âme soit plus propre, à son tour, aux fonctions de la pensée. »</a:t>
            </a:r>
          </a:p>
          <a:p>
            <a:pPr algn="just"/>
            <a:endParaRPr lang="fr-FR" sz="3600" dirty="0"/>
          </a:p>
        </p:txBody>
      </p:sp>
    </p:spTree>
    <p:extLst>
      <p:ext uri="{BB962C8B-B14F-4D97-AF65-F5344CB8AC3E}">
        <p14:creationId xmlns:p14="http://schemas.microsoft.com/office/powerpoint/2010/main" val="271844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A29EC4C-D737-4E41-84D1-77AD79B173B0}"/>
              </a:ext>
            </a:extLst>
          </p:cNvPr>
          <p:cNvSpPr>
            <a:spLocks noGrp="1"/>
          </p:cNvSpPr>
          <p:nvPr>
            <p:ph idx="1"/>
          </p:nvPr>
        </p:nvSpPr>
        <p:spPr>
          <a:xfrm>
            <a:off x="116958" y="1701210"/>
            <a:ext cx="11389242" cy="4517476"/>
          </a:xfrm>
        </p:spPr>
        <p:txBody>
          <a:bodyPr>
            <a:normAutofit/>
          </a:bodyPr>
          <a:lstStyle/>
          <a:p>
            <a:pPr algn="ctr"/>
            <a:r>
              <a:rPr lang="fr-FR" sz="4400" dirty="0"/>
              <a:t> « toute notre félicité  et notre misère dépendent d’une seule chose, à savoir, de la qualité de l’objet auquel nous adhérons par l’amour ». </a:t>
            </a:r>
          </a:p>
        </p:txBody>
      </p:sp>
    </p:spTree>
    <p:extLst>
      <p:ext uri="{BB962C8B-B14F-4D97-AF65-F5344CB8AC3E}">
        <p14:creationId xmlns:p14="http://schemas.microsoft.com/office/powerpoint/2010/main" val="1691544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0B3B7B-E49C-4C2E-8BF6-6144F4052960}"/>
              </a:ext>
            </a:extLst>
          </p:cNvPr>
          <p:cNvSpPr>
            <a:spLocks noGrp="1"/>
          </p:cNvSpPr>
          <p:nvPr>
            <p:ph type="title"/>
          </p:nvPr>
        </p:nvSpPr>
        <p:spPr>
          <a:xfrm>
            <a:off x="148856" y="764372"/>
            <a:ext cx="12043144" cy="5636428"/>
          </a:xfrm>
        </p:spPr>
        <p:txBody>
          <a:bodyPr>
            <a:normAutofit/>
          </a:bodyPr>
          <a:lstStyle/>
          <a:p>
            <a:pPr algn="ctr"/>
            <a:r>
              <a:rPr lang="fr-FR" sz="2800" i="1" dirty="0"/>
              <a:t>Le résumé de la morale de Spinoza :</a:t>
            </a:r>
            <a:br>
              <a:rPr lang="fr-FR" sz="8000" i="1" dirty="0"/>
            </a:br>
            <a:r>
              <a:rPr lang="fr-FR" sz="8000" i="1" dirty="0"/>
              <a:t>bene agere et laetari</a:t>
            </a:r>
            <a:r>
              <a:rPr lang="fr-FR" sz="5400" dirty="0"/>
              <a:t> </a:t>
            </a:r>
            <a:br>
              <a:rPr lang="fr-FR" sz="5400" dirty="0"/>
            </a:br>
            <a:br>
              <a:rPr lang="fr-FR" sz="5400" dirty="0"/>
            </a:br>
            <a:br>
              <a:rPr lang="fr-FR" sz="5400" dirty="0"/>
            </a:br>
            <a:r>
              <a:rPr lang="fr-FR" sz="3200" dirty="0"/>
              <a:t>le contentement de soi (</a:t>
            </a:r>
            <a:r>
              <a:rPr lang="fr-FR" sz="3200" i="1" dirty="0"/>
              <a:t>acquiescentia in se ipso</a:t>
            </a:r>
            <a:r>
              <a:rPr lang="fr-FR" sz="3200" dirty="0"/>
              <a:t>), </a:t>
            </a:r>
          </a:p>
        </p:txBody>
      </p:sp>
    </p:spTree>
    <p:extLst>
      <p:ext uri="{BB962C8B-B14F-4D97-AF65-F5344CB8AC3E}">
        <p14:creationId xmlns:p14="http://schemas.microsoft.com/office/powerpoint/2010/main" val="3848415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4A6392-47FD-4FC9-9C5F-76BFDE6F719E}"/>
              </a:ext>
            </a:extLst>
          </p:cNvPr>
          <p:cNvSpPr>
            <a:spLocks noGrp="1"/>
          </p:cNvSpPr>
          <p:nvPr>
            <p:ph type="title"/>
          </p:nvPr>
        </p:nvSpPr>
        <p:spPr>
          <a:xfrm>
            <a:off x="-148856" y="531627"/>
            <a:ext cx="12340856" cy="1584252"/>
          </a:xfrm>
        </p:spPr>
        <p:txBody>
          <a:bodyPr>
            <a:noAutofit/>
          </a:bodyPr>
          <a:lstStyle/>
          <a:p>
            <a:pPr algn="ctr"/>
            <a:r>
              <a:rPr lang="fr-FR" sz="4400" b="1" dirty="0"/>
              <a:t>Bergson : 										Le sens métaphysique de la joie</a:t>
            </a:r>
            <a:br>
              <a:rPr lang="fr-FR" sz="6600" dirty="0"/>
            </a:br>
            <a:endParaRPr lang="fr-FR" sz="6600" dirty="0"/>
          </a:p>
        </p:txBody>
      </p:sp>
      <p:sp>
        <p:nvSpPr>
          <p:cNvPr id="3" name="Espace réservé du contenu 2">
            <a:extLst>
              <a:ext uri="{FF2B5EF4-FFF2-40B4-BE49-F238E27FC236}">
                <a16:creationId xmlns:a16="http://schemas.microsoft.com/office/drawing/2014/main" id="{329A62D8-B226-4BAE-87F5-EEBACCBA21EF}"/>
              </a:ext>
            </a:extLst>
          </p:cNvPr>
          <p:cNvSpPr>
            <a:spLocks noGrp="1"/>
          </p:cNvSpPr>
          <p:nvPr>
            <p:ph idx="1"/>
          </p:nvPr>
        </p:nvSpPr>
        <p:spPr>
          <a:xfrm>
            <a:off x="0" y="1520456"/>
            <a:ext cx="12192000" cy="5762846"/>
          </a:xfrm>
        </p:spPr>
        <p:txBody>
          <a:bodyPr>
            <a:normAutofit/>
          </a:bodyPr>
          <a:lstStyle/>
          <a:p>
            <a:pPr algn="just"/>
            <a:endParaRPr lang="fr-FR" sz="3200" dirty="0"/>
          </a:p>
          <a:p>
            <a:pPr algn="just"/>
            <a:r>
              <a:rPr lang="fr-FR" sz="3200" dirty="0"/>
              <a:t>« partout où il y a joie, il y a création » </a:t>
            </a:r>
          </a:p>
          <a:p>
            <a:pPr algn="just"/>
            <a:r>
              <a:rPr lang="fr-FR" sz="3200" dirty="0"/>
              <a:t>« C’est pour se rassurer qu’on cherche l’approbation, et c’est pour soutenir la vitalité peut-être insuffisante de son œuvre qu’on voudrait l’entourer de la chaude admiration des hommes, comme on met dans du coton l’enfant né avant terme. Mais celui qui est sûr, absolument sûr, d’avoir produit une œuvre viable et durable, celui-là n’a plus que faire de l’éloge et se sent au-dessus de la gloire, parce qu’il est créateur, parce qu’il le sait »</a:t>
            </a:r>
            <a:endParaRPr lang="fr-FR" sz="3200" b="1" dirty="0"/>
          </a:p>
        </p:txBody>
      </p:sp>
    </p:spTree>
    <p:extLst>
      <p:ext uri="{BB962C8B-B14F-4D97-AF65-F5344CB8AC3E}">
        <p14:creationId xmlns:p14="http://schemas.microsoft.com/office/powerpoint/2010/main" val="1208638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29A62D8-B226-4BAE-87F5-EEBACCBA21EF}"/>
              </a:ext>
            </a:extLst>
          </p:cNvPr>
          <p:cNvSpPr>
            <a:spLocks noGrp="1"/>
          </p:cNvSpPr>
          <p:nvPr>
            <p:ph idx="1"/>
          </p:nvPr>
        </p:nvSpPr>
        <p:spPr>
          <a:xfrm>
            <a:off x="0" y="138223"/>
            <a:ext cx="12192000" cy="6719777"/>
          </a:xfrm>
        </p:spPr>
        <p:txBody>
          <a:bodyPr>
            <a:normAutofit/>
          </a:bodyPr>
          <a:lstStyle/>
          <a:p>
            <a:pPr algn="just"/>
            <a:endParaRPr lang="fr-FR" sz="4000" b="1" dirty="0"/>
          </a:p>
          <a:p>
            <a:pPr marL="0" indent="0" algn="ctr">
              <a:buNone/>
            </a:pPr>
            <a:endParaRPr lang="fr-FR" sz="4000" b="1" dirty="0"/>
          </a:p>
          <a:p>
            <a:pPr marL="0" indent="0" algn="ctr">
              <a:buNone/>
            </a:pPr>
            <a:r>
              <a:rPr lang="fr-FR" sz="4000" i="1" dirty="0"/>
              <a:t>Le sens métaphysique de la joie</a:t>
            </a:r>
          </a:p>
          <a:p>
            <a:pPr marL="0" indent="0" algn="just">
              <a:buNone/>
            </a:pPr>
            <a:endParaRPr lang="fr-FR" sz="4000" b="1" dirty="0"/>
          </a:p>
          <a:p>
            <a:pPr algn="just"/>
            <a:endParaRPr lang="fr-FR" sz="4000" b="1" dirty="0"/>
          </a:p>
          <a:p>
            <a:pPr algn="just"/>
            <a:r>
              <a:rPr lang="fr-FR" sz="4000" b="1" dirty="0"/>
              <a:t>« Les grands hommes de bien, et plus particulièrement ceux dont l’héroïsme inventif et simple a frayé à la vertu des voies nouvelles, 	sont révélateurs de vérité métaphysique » </a:t>
            </a:r>
          </a:p>
        </p:txBody>
      </p:sp>
    </p:spTree>
    <p:extLst>
      <p:ext uri="{BB962C8B-B14F-4D97-AF65-F5344CB8AC3E}">
        <p14:creationId xmlns:p14="http://schemas.microsoft.com/office/powerpoint/2010/main" val="571574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9EF770-D564-4C03-91AC-F4E9FDA35606}"/>
              </a:ext>
            </a:extLst>
          </p:cNvPr>
          <p:cNvSpPr>
            <a:spLocks noGrp="1"/>
          </p:cNvSpPr>
          <p:nvPr>
            <p:ph type="title"/>
          </p:nvPr>
        </p:nvSpPr>
        <p:spPr>
          <a:xfrm>
            <a:off x="255181" y="764372"/>
            <a:ext cx="11759609" cy="5062270"/>
          </a:xfrm>
        </p:spPr>
        <p:txBody>
          <a:bodyPr>
            <a:noAutofit/>
          </a:bodyPr>
          <a:lstStyle/>
          <a:p>
            <a:pPr algn="ctr"/>
            <a:r>
              <a:rPr lang="fr-FR" sz="9600" dirty="0"/>
              <a:t>CONCLUSION</a:t>
            </a:r>
          </a:p>
        </p:txBody>
      </p:sp>
    </p:spTree>
    <p:extLst>
      <p:ext uri="{BB962C8B-B14F-4D97-AF65-F5344CB8AC3E}">
        <p14:creationId xmlns:p14="http://schemas.microsoft.com/office/powerpoint/2010/main" val="2237385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907AE9F-7DED-4359-9461-C3CE9DE2E8D2}"/>
              </a:ext>
            </a:extLst>
          </p:cNvPr>
          <p:cNvSpPr>
            <a:spLocks noGrp="1"/>
          </p:cNvSpPr>
          <p:nvPr>
            <p:ph idx="1"/>
          </p:nvPr>
        </p:nvSpPr>
        <p:spPr>
          <a:xfrm>
            <a:off x="0" y="531628"/>
            <a:ext cx="12192000" cy="6177515"/>
          </a:xfrm>
        </p:spPr>
        <p:txBody>
          <a:bodyPr>
            <a:normAutofit/>
          </a:bodyPr>
          <a:lstStyle/>
          <a:p>
            <a:pPr lvl="0" algn="just"/>
            <a:r>
              <a:rPr lang="fr-FR" b="1" dirty="0"/>
              <a:t>La joie est une intensification de la vie qui permet de sentir davantage la vie en soi donc la comprendre</a:t>
            </a:r>
            <a:r>
              <a:rPr lang="fr-FR" dirty="0"/>
              <a:t>. Il ne faudrait pas s’écouter ni se croire quand on est en proie à des passions tristes, il est difficile de ne pas en éprouver mais il est possible de ne pas les valoriser plus qu’il ne faut. </a:t>
            </a:r>
          </a:p>
          <a:p>
            <a:pPr lvl="0" algn="just"/>
            <a:endParaRPr lang="fr-FR" b="1" dirty="0"/>
          </a:p>
          <a:p>
            <a:pPr lvl="0" algn="just"/>
            <a:r>
              <a:rPr lang="fr-FR" b="1" dirty="0"/>
              <a:t>La joie est compréhensive</a:t>
            </a:r>
            <a:r>
              <a:rPr lang="fr-FR" dirty="0"/>
              <a:t> et non la tristesse qui est nécessairement une passion donc une incompréhension. La joie accroit notre puissance d’affecter et d’être affecté : elle nous permet de sentir, percevoir et penser donc comprendre davantage.</a:t>
            </a:r>
          </a:p>
          <a:p>
            <a:pPr lvl="0" algn="just"/>
            <a:endParaRPr lang="fr-FR" b="1" dirty="0"/>
          </a:p>
          <a:p>
            <a:pPr lvl="0" algn="just"/>
            <a:r>
              <a:rPr lang="fr-FR" b="1" dirty="0"/>
              <a:t>Pas de liberté et donc de joie véritable dans l’illusion</a:t>
            </a:r>
            <a:r>
              <a:rPr lang="fr-FR" dirty="0"/>
              <a:t>, lien nécessaire liberté et connaissance adéquate. Le savoir et la connaissance libèrent (rationalisme qui influencera les Lumières) et la connaissance de soi est en même temps connaissance et ouverture à autrui et au monde (« le sage est conscient de soi, des choses et de Dieu »).</a:t>
            </a:r>
          </a:p>
          <a:p>
            <a:pPr lvl="0" algn="just"/>
            <a:endParaRPr lang="fr-FR" b="1" dirty="0"/>
          </a:p>
          <a:p>
            <a:pPr lvl="0" algn="just"/>
            <a:r>
              <a:rPr lang="fr-FR" b="1" dirty="0"/>
              <a:t>La liberté est un retour à soi qui est en même temps ouverture</a:t>
            </a:r>
            <a:r>
              <a:rPr lang="fr-FR" dirty="0"/>
              <a:t> </a:t>
            </a:r>
            <a:r>
              <a:rPr lang="fr-FR" b="1" dirty="0"/>
              <a:t>et compréhension du monde et des autres</a:t>
            </a:r>
            <a:r>
              <a:rPr lang="fr-FR" dirty="0"/>
              <a:t>. La liberté n’est pas l’isolement ni la séparation.</a:t>
            </a:r>
          </a:p>
        </p:txBody>
      </p:sp>
    </p:spTree>
    <p:extLst>
      <p:ext uri="{BB962C8B-B14F-4D97-AF65-F5344CB8AC3E}">
        <p14:creationId xmlns:p14="http://schemas.microsoft.com/office/powerpoint/2010/main" val="3872873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907AE9F-7DED-4359-9461-C3CE9DE2E8D2}"/>
              </a:ext>
            </a:extLst>
          </p:cNvPr>
          <p:cNvSpPr>
            <a:spLocks noGrp="1"/>
          </p:cNvSpPr>
          <p:nvPr>
            <p:ph idx="1"/>
          </p:nvPr>
        </p:nvSpPr>
        <p:spPr>
          <a:xfrm>
            <a:off x="106325" y="595422"/>
            <a:ext cx="11950995" cy="6113721"/>
          </a:xfrm>
        </p:spPr>
        <p:txBody>
          <a:bodyPr>
            <a:normAutofit/>
          </a:bodyPr>
          <a:lstStyle/>
          <a:p>
            <a:pPr lvl="0" algn="just"/>
            <a:r>
              <a:rPr lang="fr-FR" b="1" dirty="0"/>
              <a:t>Pas de liberté ni de compréhension dans la crainte ni l’angoisse</a:t>
            </a:r>
            <a:r>
              <a:rPr lang="fr-FR" dirty="0"/>
              <a:t> (contrairement à Sartre) mais dans l’affirmation joyeuse de soi donc de sa puissance propre		</a:t>
            </a:r>
          </a:p>
          <a:p>
            <a:pPr lvl="0" algn="just"/>
            <a:endParaRPr lang="fr-FR" dirty="0"/>
          </a:p>
          <a:p>
            <a:pPr lvl="0" algn="just"/>
            <a:r>
              <a:rPr lang="fr-FR" b="1" dirty="0"/>
              <a:t>La philosophie écarte les faux problèmes </a:t>
            </a:r>
            <a:r>
              <a:rPr lang="fr-FR" dirty="0"/>
              <a:t>traditionnellement liés à la métaphysique (sur le néant et la mort et traite les vraies questions avec joie et sérénité</a:t>
            </a:r>
          </a:p>
          <a:p>
            <a:pPr lvl="0" algn="just"/>
            <a:endParaRPr lang="fr-FR" b="1" dirty="0"/>
          </a:p>
          <a:p>
            <a:pPr lvl="0" algn="just"/>
            <a:r>
              <a:rPr lang="fr-FR" b="1" dirty="0"/>
              <a:t>La puissance n’est pas le pouvoir</a:t>
            </a:r>
            <a:r>
              <a:rPr lang="fr-FR" dirty="0"/>
              <a:t> sur autrui ni la domination, l’affirmation de soi ne se fait pas au détriment des autres comme dans une loi de la jungle étendue au monde social que Spinoza glorifierait . </a:t>
            </a:r>
            <a:r>
              <a:rPr lang="fr-FR" b="1" dirty="0"/>
              <a:t>On est libres à plusieurs, avec autrui, en combinant des puissances individuelles</a:t>
            </a:r>
            <a:r>
              <a:rPr lang="fr-FR" dirty="0"/>
              <a:t> et non en les divisant ou en les affaiblissant : la démocratie valorisée comme le plus naturel des régimes parce que c’est le plus puissant, en s’appuyant justement sur le développement de la puissance individuelle de chacun et non en cherchant à la brimer ou l’écraser. Le régime tyrannique s’appuie davantage sur la crainte que sur l’espoir. 						</a:t>
            </a:r>
            <a:r>
              <a:rPr lang="fr-FR" b="1" dirty="0"/>
              <a:t>Lien politique / affects</a:t>
            </a:r>
            <a:r>
              <a:rPr lang="fr-FR" dirty="0"/>
              <a:t> : le régime monarchique gouverne par la crainte donc l’impuissance des individus, et ainsi n’est pas tenable et a peu de chances d’avoir un conatus durable.</a:t>
            </a:r>
          </a:p>
          <a:p>
            <a:pPr lvl="0" algn="just"/>
            <a:endParaRPr lang="fr-FR" dirty="0"/>
          </a:p>
        </p:txBody>
      </p:sp>
    </p:spTree>
    <p:extLst>
      <p:ext uri="{BB962C8B-B14F-4D97-AF65-F5344CB8AC3E}">
        <p14:creationId xmlns:p14="http://schemas.microsoft.com/office/powerpoint/2010/main" val="488184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8A6F7E9-B098-42E9-8F49-663DF92DA8F2}"/>
              </a:ext>
            </a:extLst>
          </p:cNvPr>
          <p:cNvSpPr>
            <a:spLocks noGrp="1"/>
          </p:cNvSpPr>
          <p:nvPr>
            <p:ph idx="1"/>
          </p:nvPr>
        </p:nvSpPr>
        <p:spPr>
          <a:xfrm>
            <a:off x="106326" y="2190308"/>
            <a:ext cx="12085674" cy="4667692"/>
          </a:xfrm>
        </p:spPr>
        <p:txBody>
          <a:bodyPr/>
          <a:lstStyle/>
          <a:p>
            <a:pPr algn="just"/>
            <a:r>
              <a:rPr lang="fr-FR" sz="2800" b="1" dirty="0"/>
              <a:t>La meilleure entreprise (l’organisation la plus intelligente) valoriserait le plus possible la liberté dans l’entreprise 			</a:t>
            </a:r>
            <a:r>
              <a:rPr lang="fr-FR" sz="2800" dirty="0"/>
              <a:t>donc le libre développement de chacun, ses capacités 			créatrices (sa sensibilité, son imagination, son intelligence…) 					pour des raisons non pas tant morales 									que d’efficacité et d’utilité.</a:t>
            </a:r>
          </a:p>
          <a:p>
            <a:pPr algn="just"/>
            <a:endParaRPr lang="fr-FR" dirty="0"/>
          </a:p>
        </p:txBody>
      </p:sp>
    </p:spTree>
    <p:extLst>
      <p:ext uri="{BB962C8B-B14F-4D97-AF65-F5344CB8AC3E}">
        <p14:creationId xmlns:p14="http://schemas.microsoft.com/office/powerpoint/2010/main" val="833694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6CB444B-D8CB-4BB5-86A7-BDF81382112F}"/>
              </a:ext>
            </a:extLst>
          </p:cNvPr>
          <p:cNvSpPr>
            <a:spLocks noGrp="1"/>
          </p:cNvSpPr>
          <p:nvPr>
            <p:ph idx="1"/>
          </p:nvPr>
        </p:nvSpPr>
        <p:spPr>
          <a:xfrm>
            <a:off x="85060" y="1594884"/>
            <a:ext cx="11993526" cy="4623801"/>
          </a:xfrm>
        </p:spPr>
        <p:txBody>
          <a:bodyPr/>
          <a:lstStyle/>
          <a:p>
            <a:pPr algn="ctr"/>
            <a:r>
              <a:rPr lang="fr-FR" sz="4400" dirty="0"/>
              <a:t>« Chaque chose, autant qu’il est en elle, s’efforce de persévérer dans son être »</a:t>
            </a:r>
            <a:r>
              <a:rPr lang="fr-FR" dirty="0"/>
              <a:t>																																	</a:t>
            </a:r>
            <a:r>
              <a:rPr lang="fr-FR" sz="3600" b="1" i="1" u="sng" dirty="0"/>
              <a:t>Ethique</a:t>
            </a:r>
            <a:r>
              <a:rPr lang="fr-FR" sz="3600" dirty="0"/>
              <a:t>, III,VI</a:t>
            </a:r>
          </a:p>
          <a:p>
            <a:pPr algn="just"/>
            <a:endParaRPr lang="fr-FR" sz="3600" dirty="0"/>
          </a:p>
          <a:p>
            <a:pPr algn="just"/>
            <a:r>
              <a:rPr lang="fr-FR" sz="3600" dirty="0"/>
              <a:t>Le Conatus</a:t>
            </a:r>
          </a:p>
          <a:p>
            <a:endParaRPr lang="fr-FR" dirty="0"/>
          </a:p>
        </p:txBody>
      </p:sp>
    </p:spTree>
    <p:extLst>
      <p:ext uri="{BB962C8B-B14F-4D97-AF65-F5344CB8AC3E}">
        <p14:creationId xmlns:p14="http://schemas.microsoft.com/office/powerpoint/2010/main" val="978580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2760F35-31D5-421B-8687-66CB3A642AB0}"/>
              </a:ext>
            </a:extLst>
          </p:cNvPr>
          <p:cNvSpPr>
            <a:spLocks noGrp="1"/>
          </p:cNvSpPr>
          <p:nvPr>
            <p:ph idx="1"/>
          </p:nvPr>
        </p:nvSpPr>
        <p:spPr>
          <a:xfrm>
            <a:off x="106326" y="1850065"/>
            <a:ext cx="12085674" cy="4368621"/>
          </a:xfrm>
        </p:spPr>
        <p:txBody>
          <a:bodyPr/>
          <a:lstStyle/>
          <a:p>
            <a:pPr algn="just"/>
            <a:r>
              <a:rPr lang="fr-FR" sz="3600" dirty="0"/>
              <a:t>« je considérerai les actions et appétits humains 	comme s’il était question de lignes, 											de plans ou de corps »</a:t>
            </a:r>
          </a:p>
          <a:p>
            <a:pPr marL="0" indent="0">
              <a:buNone/>
            </a:pPr>
            <a:r>
              <a:rPr lang="fr-FR" sz="3600" b="1" i="1" dirty="0"/>
              <a:t>																					</a:t>
            </a:r>
            <a:r>
              <a:rPr lang="fr-FR" sz="3200" b="1" i="1" u="sng" dirty="0"/>
              <a:t>Ethique</a:t>
            </a:r>
            <a:r>
              <a:rPr lang="fr-FR" sz="3200" dirty="0"/>
              <a:t>, III, préface</a:t>
            </a:r>
          </a:p>
        </p:txBody>
      </p:sp>
    </p:spTree>
    <p:extLst>
      <p:ext uri="{BB962C8B-B14F-4D97-AF65-F5344CB8AC3E}">
        <p14:creationId xmlns:p14="http://schemas.microsoft.com/office/powerpoint/2010/main" val="156895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5F37F61-37D7-423C-9FC8-E9C531BA00D9}"/>
              </a:ext>
            </a:extLst>
          </p:cNvPr>
          <p:cNvSpPr>
            <a:spLocks noGrp="1"/>
          </p:cNvSpPr>
          <p:nvPr>
            <p:ph idx="1"/>
          </p:nvPr>
        </p:nvSpPr>
        <p:spPr>
          <a:xfrm>
            <a:off x="0" y="1584251"/>
            <a:ext cx="12192000" cy="5114262"/>
          </a:xfrm>
        </p:spPr>
        <p:txBody>
          <a:bodyPr>
            <a:normAutofit/>
          </a:bodyPr>
          <a:lstStyle/>
          <a:p>
            <a:pPr algn="just"/>
            <a:r>
              <a:rPr lang="fr-FR" sz="3200" b="1" dirty="0"/>
              <a:t>Le désir, intrinsèquement, n’est pas souffrance, mais joie</a:t>
            </a:r>
          </a:p>
          <a:p>
            <a:pPr algn="just"/>
            <a:endParaRPr lang="fr-FR" dirty="0"/>
          </a:p>
          <a:p>
            <a:pPr algn="just"/>
            <a:r>
              <a:rPr lang="fr-FR" dirty="0"/>
              <a:t>3 affects fondamentaux : </a:t>
            </a:r>
          </a:p>
          <a:p>
            <a:pPr algn="just"/>
            <a:r>
              <a:rPr lang="fr-FR" dirty="0"/>
              <a:t>- le désir</a:t>
            </a:r>
          </a:p>
          <a:p>
            <a:pPr algn="just"/>
            <a:r>
              <a:rPr lang="fr-FR" dirty="0"/>
              <a:t>- la tristesse, passion par laquelle l’homme passe à une moindre perfection</a:t>
            </a:r>
          </a:p>
          <a:p>
            <a:pPr algn="just"/>
            <a:r>
              <a:rPr lang="fr-FR" dirty="0"/>
              <a:t>- la joie, affect grâce auquel il passe à une plus grande perfection</a:t>
            </a:r>
            <a:endParaRPr lang="fr-FR" sz="3200" b="1" dirty="0"/>
          </a:p>
          <a:p>
            <a:pPr algn="just"/>
            <a:endParaRPr lang="fr-FR" sz="3200" b="1" dirty="0"/>
          </a:p>
          <a:p>
            <a:pPr algn="just"/>
            <a:endParaRPr lang="fr-FR" sz="3200" b="1" dirty="0"/>
          </a:p>
          <a:p>
            <a:pPr algn="just"/>
            <a:endParaRPr lang="fr-FR" sz="3200" b="1" dirty="0"/>
          </a:p>
          <a:p>
            <a:pPr algn="just"/>
            <a:endParaRPr lang="fr-FR" sz="3200" dirty="0"/>
          </a:p>
          <a:p>
            <a:endParaRPr lang="fr-FR" sz="3200" dirty="0"/>
          </a:p>
        </p:txBody>
      </p:sp>
    </p:spTree>
    <p:extLst>
      <p:ext uri="{BB962C8B-B14F-4D97-AF65-F5344CB8AC3E}">
        <p14:creationId xmlns:p14="http://schemas.microsoft.com/office/powerpoint/2010/main" val="113830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5F37F61-37D7-423C-9FC8-E9C531BA00D9}"/>
              </a:ext>
            </a:extLst>
          </p:cNvPr>
          <p:cNvSpPr>
            <a:spLocks noGrp="1"/>
          </p:cNvSpPr>
          <p:nvPr>
            <p:ph idx="1"/>
          </p:nvPr>
        </p:nvSpPr>
        <p:spPr>
          <a:xfrm>
            <a:off x="0" y="1584251"/>
            <a:ext cx="12192000" cy="5114262"/>
          </a:xfrm>
        </p:spPr>
        <p:txBody>
          <a:bodyPr>
            <a:normAutofit/>
          </a:bodyPr>
          <a:lstStyle/>
          <a:p>
            <a:pPr lvl="0" algn="just"/>
            <a:r>
              <a:rPr lang="fr-FR" sz="4000" b="1" dirty="0">
                <a:solidFill>
                  <a:prstClr val="white"/>
                </a:solidFill>
              </a:rPr>
              <a:t>La complexité de la vie affective</a:t>
            </a:r>
          </a:p>
          <a:p>
            <a:pPr lvl="0" algn="just"/>
            <a:endParaRPr lang="fr-FR" sz="3000" b="1" dirty="0">
              <a:solidFill>
                <a:prstClr val="white"/>
              </a:solidFill>
            </a:endParaRPr>
          </a:p>
          <a:p>
            <a:pPr lvl="0" algn="just"/>
            <a:r>
              <a:rPr lang="fr-FR" sz="2400" dirty="0">
                <a:solidFill>
                  <a:prstClr val="white"/>
                </a:solidFill>
              </a:rPr>
              <a:t>« l’amour est une joie qu’accompagne l’idée d’une cause extérieure » </a:t>
            </a:r>
          </a:p>
          <a:p>
            <a:pPr lvl="0" algn="just"/>
            <a:r>
              <a:rPr lang="fr-FR" sz="2400" dirty="0">
                <a:solidFill>
                  <a:prstClr val="white"/>
                </a:solidFill>
              </a:rPr>
              <a:t>« la haine est une tristesse qu’accompagne l’idée d’une cause extérieure » </a:t>
            </a:r>
          </a:p>
          <a:p>
            <a:pPr lvl="0" algn="just"/>
            <a:r>
              <a:rPr lang="fr-FR" sz="2400" dirty="0">
                <a:solidFill>
                  <a:prstClr val="white"/>
                </a:solidFill>
              </a:rPr>
              <a:t>« n’importe quelle chose peut être par accident cause de joie, de tristesse, 											ou de désir »</a:t>
            </a:r>
          </a:p>
          <a:p>
            <a:pPr lvl="0" algn="just"/>
            <a:r>
              <a:rPr lang="fr-FR" sz="2400" dirty="0">
                <a:solidFill>
                  <a:prstClr val="white"/>
                </a:solidFill>
              </a:rPr>
              <a:t>« de cela seul que nous imaginons qu’une chose a une ressemblance avec un objet qui affecte habituellement l’esprit de joie ou de tristesse, et même si ce en quoi la chose ressemble à l’objet n’est pas la cause efficiente de ces affects, pourtant nous aimerons cette chose ou bien nous l’aurons en haine »</a:t>
            </a:r>
          </a:p>
          <a:p>
            <a:pPr algn="just"/>
            <a:endParaRPr lang="fr-FR" sz="3200" b="1" dirty="0"/>
          </a:p>
          <a:p>
            <a:pPr algn="just"/>
            <a:endParaRPr lang="fr-FR" sz="3200" b="1" dirty="0"/>
          </a:p>
          <a:p>
            <a:pPr algn="just"/>
            <a:endParaRPr lang="fr-FR" sz="3200" b="1" dirty="0"/>
          </a:p>
          <a:p>
            <a:pPr algn="just"/>
            <a:endParaRPr lang="fr-FR" sz="3200" dirty="0"/>
          </a:p>
          <a:p>
            <a:endParaRPr lang="fr-FR" sz="3200" dirty="0"/>
          </a:p>
        </p:txBody>
      </p:sp>
    </p:spTree>
    <p:extLst>
      <p:ext uri="{BB962C8B-B14F-4D97-AF65-F5344CB8AC3E}">
        <p14:creationId xmlns:p14="http://schemas.microsoft.com/office/powerpoint/2010/main" val="866546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5F37F61-37D7-423C-9FC8-E9C531BA00D9}"/>
              </a:ext>
            </a:extLst>
          </p:cNvPr>
          <p:cNvSpPr>
            <a:spLocks noGrp="1"/>
          </p:cNvSpPr>
          <p:nvPr>
            <p:ph idx="1"/>
          </p:nvPr>
        </p:nvSpPr>
        <p:spPr>
          <a:xfrm>
            <a:off x="0" y="1584251"/>
            <a:ext cx="12192000" cy="5114262"/>
          </a:xfrm>
        </p:spPr>
        <p:txBody>
          <a:bodyPr>
            <a:normAutofit/>
          </a:bodyPr>
          <a:lstStyle/>
          <a:p>
            <a:pPr algn="just"/>
            <a:r>
              <a:rPr lang="fr-FR" sz="4800" b="1" dirty="0"/>
              <a:t>Passions, tristesse et préjugés</a:t>
            </a:r>
            <a:endParaRPr lang="fr-FR" sz="4800" dirty="0"/>
          </a:p>
          <a:p>
            <a:pPr algn="just"/>
            <a:endParaRPr lang="fr-FR" sz="3200" b="1" dirty="0"/>
          </a:p>
          <a:p>
            <a:pPr algn="just"/>
            <a:r>
              <a:rPr lang="fr-FR" dirty="0"/>
              <a:t>« Si quelqu’un a été affecté, par quelqu’un d’une certaine classe ou nation différente de la sienne, d’une joie ou d’une tristesse accompagnée, comme cause, de l’idée de celui-ci, sous le nom universel de sa classe ou de sa nation : 							il aimera ou il aura en haine non seulement celui-ci, 							mais tous ceux de la même classe ou nation »</a:t>
            </a:r>
          </a:p>
          <a:p>
            <a:pPr algn="just"/>
            <a:endParaRPr lang="fr-FR" dirty="0"/>
          </a:p>
          <a:p>
            <a:pPr algn="just"/>
            <a:r>
              <a:rPr lang="fr-FR" dirty="0"/>
              <a:t> « L’esprit, en tant qu’il est triste, sa puissance de comprendre, c’est-à-dire d’agir, 		se trouve diminuée ou bien contrariée »</a:t>
            </a:r>
          </a:p>
          <a:p>
            <a:pPr algn="just"/>
            <a:r>
              <a:rPr lang="fr-FR" dirty="0"/>
              <a:t>« il ne peut y avoir d’affect de tristesse qui se rapporte à l’esprit en tant qu’il agit »</a:t>
            </a:r>
            <a:endParaRPr lang="fr-FR" sz="3200" b="1" dirty="0"/>
          </a:p>
          <a:p>
            <a:pPr algn="just"/>
            <a:endParaRPr lang="fr-FR" sz="3200" dirty="0"/>
          </a:p>
          <a:p>
            <a:endParaRPr lang="fr-FR" sz="3200" dirty="0"/>
          </a:p>
        </p:txBody>
      </p:sp>
    </p:spTree>
    <p:extLst>
      <p:ext uri="{BB962C8B-B14F-4D97-AF65-F5344CB8AC3E}">
        <p14:creationId xmlns:p14="http://schemas.microsoft.com/office/powerpoint/2010/main" val="3258016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00906D8-D315-407A-BCBE-08DE5CE4E591}"/>
              </a:ext>
            </a:extLst>
          </p:cNvPr>
          <p:cNvSpPr>
            <a:spLocks noGrp="1"/>
          </p:cNvSpPr>
          <p:nvPr>
            <p:ph idx="1"/>
          </p:nvPr>
        </p:nvSpPr>
        <p:spPr>
          <a:xfrm>
            <a:off x="74429" y="1786270"/>
            <a:ext cx="12014790" cy="4432416"/>
          </a:xfrm>
        </p:spPr>
        <p:txBody>
          <a:bodyPr>
            <a:normAutofit/>
          </a:bodyPr>
          <a:lstStyle/>
          <a:p>
            <a:pPr marL="0" indent="0" algn="just">
              <a:buNone/>
            </a:pPr>
            <a:r>
              <a:rPr lang="fr-FR" sz="4000" dirty="0"/>
              <a:t>« Les hommes ne sont la proie de la superstition qu’autant que dure la crainte : tout le culte qu’ils ont pratiqué sous l’empire d’une vaine religion n’est rien que fantômes et délires d’une âme triste et craintive » </a:t>
            </a:r>
          </a:p>
        </p:txBody>
      </p:sp>
    </p:spTree>
    <p:extLst>
      <p:ext uri="{BB962C8B-B14F-4D97-AF65-F5344CB8AC3E}">
        <p14:creationId xmlns:p14="http://schemas.microsoft.com/office/powerpoint/2010/main" val="767809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F31074E-539E-4BFD-A20F-0F267A7C13E4}"/>
              </a:ext>
            </a:extLst>
          </p:cNvPr>
          <p:cNvSpPr>
            <a:spLocks noGrp="1"/>
          </p:cNvSpPr>
          <p:nvPr>
            <p:ph idx="1"/>
          </p:nvPr>
        </p:nvSpPr>
        <p:spPr>
          <a:xfrm>
            <a:off x="127591" y="786809"/>
            <a:ext cx="12064409" cy="5847907"/>
          </a:xfrm>
        </p:spPr>
        <p:txBody>
          <a:bodyPr/>
          <a:lstStyle/>
          <a:p>
            <a:pPr marL="0" indent="0" algn="ctr">
              <a:buNone/>
            </a:pPr>
            <a:r>
              <a:rPr lang="fr-FR" sz="6600" b="1" dirty="0"/>
              <a:t>Les passions</a:t>
            </a:r>
          </a:p>
          <a:p>
            <a:pPr marL="0" indent="0" algn="ctr">
              <a:buNone/>
            </a:pPr>
            <a:endParaRPr lang="fr-FR" sz="5400" b="1" dirty="0"/>
          </a:p>
          <a:p>
            <a:pPr algn="just"/>
            <a:r>
              <a:rPr lang="fr-FR" sz="3200" dirty="0"/>
              <a:t>« chacun par nature aspire à ce que tous les autres 				vivent selon son propre tempérament » </a:t>
            </a:r>
          </a:p>
          <a:p>
            <a:pPr algn="just"/>
            <a:endParaRPr lang="fr-FR" sz="3200" dirty="0"/>
          </a:p>
          <a:p>
            <a:pPr algn="just"/>
            <a:r>
              <a:rPr lang="fr-FR" sz="3200" dirty="0"/>
              <a:t>« tous y aspirant de pair, ils se font obstacle de pair, 			et tous voulant être loués ou bien aimés de tous, 					ils se haïssent les uns les autres »</a:t>
            </a:r>
          </a:p>
        </p:txBody>
      </p:sp>
    </p:spTree>
    <p:extLst>
      <p:ext uri="{BB962C8B-B14F-4D97-AF65-F5344CB8AC3E}">
        <p14:creationId xmlns:p14="http://schemas.microsoft.com/office/powerpoint/2010/main" val="1171377035"/>
      </p:ext>
    </p:extLst>
  </p:cSld>
  <p:clrMapOvr>
    <a:masterClrMapping/>
  </p:clrMapOvr>
</p:sld>
</file>

<file path=ppt/theme/theme1.xml><?xml version="1.0" encoding="utf-8"?>
<a:theme xmlns:a="http://schemas.openxmlformats.org/drawingml/2006/main" name="Traînée de condensation">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TM04033937[[fn=Traînée de condensation]]</Template>
  <TotalTime>389</TotalTime>
  <Words>549</Words>
  <Application>Microsoft Office PowerPoint</Application>
  <PresentationFormat>Grand écran</PresentationFormat>
  <Paragraphs>118</Paragraphs>
  <Slides>29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29</vt:i4>
      </vt:variant>
    </vt:vector>
  </HeadingPairs>
  <TitlesOfParts>
    <vt:vector size="34" baseType="lpstr">
      <vt:lpstr>Arial</vt:lpstr>
      <vt:lpstr>Calibri</vt:lpstr>
      <vt:lpstr>Century Gothic</vt:lpstr>
      <vt:lpstr>Times New Roman</vt:lpstr>
      <vt:lpstr>Traînée de condensation</vt:lpstr>
      <vt:lpstr>Joie et liberté   Spinoza et Bergson                Lionel Astesiano</vt:lpstr>
      <vt:lpstr>Spinoza :  Qu’est-ce que la joie  ?   « Le désir est l’essence de l’homme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Les désirs tristes sont néfastes :  non conformes à l’essence du désir  L’exemple de la colère</vt:lpstr>
      <vt:lpstr>Présentation PowerPoint</vt:lpstr>
      <vt:lpstr>Présentation PowerPoint</vt:lpstr>
      <vt:lpstr>LE prologue du  Traité de la réforme de l’entendement :   « une joie continue et suprême         pour l’éternité »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résumé de la morale de Spinoza : bene agere et laetari    le contentement de soi (acquiescentia in se ipso), </vt:lpstr>
      <vt:lpstr>Bergson :           Le sens métaphysique de la joie </vt:lpstr>
      <vt:lpstr>Présentation PowerPoint</vt:lpstr>
      <vt:lpstr>CONCLUSION</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Joie et liberté</dc:title>
  <dc:creator>Lionel Astesiano</dc:creator>
  <cp:lastModifiedBy>Lionel Astesiano</cp:lastModifiedBy>
  <cp:revision>53</cp:revision>
  <dcterms:created xsi:type="dcterms:W3CDTF">2018-01-05T18:24:37Z</dcterms:created>
  <dcterms:modified xsi:type="dcterms:W3CDTF">2018-01-20T08:07:34Z</dcterms:modified>
</cp:coreProperties>
</file>